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24" r:id="rId2"/>
    <p:sldId id="319" r:id="rId3"/>
    <p:sldId id="316" r:id="rId4"/>
    <p:sldId id="321" r:id="rId5"/>
    <p:sldId id="317" r:id="rId6"/>
    <p:sldId id="318" r:id="rId7"/>
    <p:sldId id="320" r:id="rId8"/>
    <p:sldId id="322" r:id="rId9"/>
    <p:sldId id="32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9" autoAdjust="0"/>
    <p:restoredTop sz="94714" autoAdjust="0"/>
  </p:normalViewPr>
  <p:slideViewPr>
    <p:cSldViewPr snapToGrid="0">
      <p:cViewPr varScale="1">
        <p:scale>
          <a:sx n="85" d="100"/>
          <a:sy n="85" d="100"/>
        </p:scale>
        <p:origin x="90" y="678"/>
      </p:cViewPr>
      <p:guideLst/>
    </p:cSldViewPr>
  </p:slideViewPr>
  <p:notesTextViewPr>
    <p:cViewPr>
      <p:scale>
        <a:sx n="1" d="1"/>
        <a:sy n="1" d="1"/>
      </p:scale>
      <p:origin x="0" y="0"/>
    </p:cViewPr>
  </p:notesTextViewPr>
  <p:sorterViewPr>
    <p:cViewPr>
      <p:scale>
        <a:sx n="100" d="100"/>
        <a:sy n="100" d="100"/>
      </p:scale>
      <p:origin x="0" y="-1632"/>
    </p:cViewPr>
  </p:sorterViewPr>
  <p:notesViewPr>
    <p:cSldViewPr snapToGrid="0">
      <p:cViewPr varScale="1">
        <p:scale>
          <a:sx n="90" d="100"/>
          <a:sy n="90" d="100"/>
        </p:scale>
        <p:origin x="2838"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5BD68A-C08C-4ABE-A1DA-7C2405318059}" type="datetimeFigureOut">
              <a:rPr lang="en-US" smtClean="0"/>
              <a:t>6/17/2015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FC88F4-1882-44DF-A902-EF6EC2798DC9}" type="slidenum">
              <a:rPr lang="en-US" smtClean="0"/>
              <a:t>‹#›</a:t>
            </a:fld>
            <a:endParaRPr lang="en-US" dirty="0"/>
          </a:p>
        </p:txBody>
      </p:sp>
    </p:spTree>
    <p:extLst>
      <p:ext uri="{BB962C8B-B14F-4D97-AF65-F5344CB8AC3E}">
        <p14:creationId xmlns:p14="http://schemas.microsoft.com/office/powerpoint/2010/main" val="526144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2577479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4219525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535850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3913357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1364471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2915977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35495733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3657590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4209480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4095565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0AC522-C814-44F2-B10D-CE6BB08BE517}" type="datetimeFigureOut">
              <a:rPr lang="en-US" smtClean="0"/>
              <a:t>6/17/2015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F57BE49-9931-48BC-AF70-64781327D13F}" type="slidenum">
              <a:rPr lang="en-US" smtClean="0"/>
              <a:t>‹#›</a:t>
            </a:fld>
            <a:endParaRPr lang="en-US" dirty="0"/>
          </a:p>
        </p:txBody>
      </p:sp>
    </p:spTree>
    <p:extLst>
      <p:ext uri="{BB962C8B-B14F-4D97-AF65-F5344CB8AC3E}">
        <p14:creationId xmlns:p14="http://schemas.microsoft.com/office/powerpoint/2010/main" val="165525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0AC522-C814-44F2-B10D-CE6BB08BE517}" type="datetimeFigureOut">
              <a:rPr lang="en-US" smtClean="0"/>
              <a:t>6/17/2015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57BE49-9931-48BC-AF70-64781327D13F}" type="slidenum">
              <a:rPr lang="en-US" smtClean="0"/>
              <a:t>‹#›</a:t>
            </a:fld>
            <a:endParaRPr lang="en-US" dirty="0"/>
          </a:p>
        </p:txBody>
      </p:sp>
    </p:spTree>
    <p:extLst>
      <p:ext uri="{BB962C8B-B14F-4D97-AF65-F5344CB8AC3E}">
        <p14:creationId xmlns:p14="http://schemas.microsoft.com/office/powerpoint/2010/main" val="817756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Toyota North America</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9837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T-Rex: Theme #1 Guidelines</a:t>
            </a:r>
            <a:endParaRPr lang="en-US" dirty="0"/>
          </a:p>
        </p:txBody>
      </p:sp>
      <p:sp>
        <p:nvSpPr>
          <p:cNvPr id="3" name="Content Placeholder 2"/>
          <p:cNvSpPr>
            <a:spLocks noGrp="1"/>
          </p:cNvSpPr>
          <p:nvPr>
            <p:ph idx="1"/>
          </p:nvPr>
        </p:nvSpPr>
        <p:spPr>
          <a:xfrm>
            <a:off x="838200" y="1690688"/>
            <a:ext cx="10515600" cy="4529490"/>
          </a:xfrm>
          <a:ln w="12700">
            <a:solidFill>
              <a:schemeClr val="tx1"/>
            </a:solidFill>
          </a:ln>
        </p:spPr>
        <p:txBody>
          <a:bodyPr>
            <a:normAutofit fontScale="92500" lnSpcReduction="10000"/>
          </a:bodyPr>
          <a:lstStyle/>
          <a:p>
            <a:r>
              <a:rPr lang="en-US" sz="1600" dirty="0" smtClean="0"/>
              <a:t>The intent is to use this as a </a:t>
            </a:r>
            <a:r>
              <a:rPr lang="en-US" sz="1600" b="1" dirty="0" smtClean="0"/>
              <a:t>poster</a:t>
            </a:r>
            <a:r>
              <a:rPr lang="en-US" sz="1600" dirty="0" smtClean="0"/>
              <a:t> in which the t-rex is about 6 </a:t>
            </a:r>
            <a:r>
              <a:rPr lang="en-US" sz="1600" dirty="0" err="1" smtClean="0"/>
              <a:t>ft</a:t>
            </a:r>
            <a:r>
              <a:rPr lang="en-US" sz="1600" dirty="0" smtClean="0"/>
              <a:t> tall </a:t>
            </a:r>
            <a:r>
              <a:rPr lang="en-US" sz="1600" dirty="0"/>
              <a:t>and </a:t>
            </a:r>
            <a:r>
              <a:rPr lang="en-US" sz="1600" dirty="0" smtClean="0"/>
              <a:t>cut-out. See this website for examples of life-sized cut-out posters: (http</a:t>
            </a:r>
            <a:r>
              <a:rPr lang="en-US" sz="1600" dirty="0"/>
              <a:t>://</a:t>
            </a:r>
            <a:r>
              <a:rPr lang="en-US" sz="1600" dirty="0" smtClean="0"/>
              <a:t>www.partystandups.com/catalog/Custom-Cutouts-Standups-c-1.html), and for </a:t>
            </a:r>
            <a:r>
              <a:rPr lang="en-US" sz="1600" b="1" dirty="0" smtClean="0"/>
              <a:t>emails and web-posts </a:t>
            </a:r>
            <a:r>
              <a:rPr lang="en-US" sz="1600" dirty="0" smtClean="0"/>
              <a:t>so formatting, resolution and color treatments need to be taken into account and will be provided after we choose a design</a:t>
            </a:r>
          </a:p>
          <a:p>
            <a:r>
              <a:rPr lang="en-US" sz="1600" dirty="0" smtClean="0"/>
              <a:t>We have used basic clipart just to give you an idea of the general look we are working towards and that corporate approved</a:t>
            </a:r>
          </a:p>
          <a:p>
            <a:r>
              <a:rPr lang="en-US" sz="1600" dirty="0" smtClean="0"/>
              <a:t>Tag Lines can be changed but we like ideas around extinction, evolution, new starts etc.</a:t>
            </a:r>
          </a:p>
          <a:p>
            <a:r>
              <a:rPr lang="en-US" sz="1600" dirty="0" smtClean="0"/>
              <a:t>Background colors can be added</a:t>
            </a:r>
          </a:p>
          <a:p>
            <a:r>
              <a:rPr lang="en-US" sz="1600" dirty="0" smtClean="0"/>
              <a:t>This theme is about moving from the old world to the new world of ONE TOYOTA and our current system becoming “extinct”.</a:t>
            </a:r>
          </a:p>
          <a:p>
            <a:r>
              <a:rPr lang="en-US" sz="1600" dirty="0" smtClean="0"/>
              <a:t>We want the message to be very clear by keeping the “eT&amp;E” which is the retiring software in the mouth of the T-Rex. Would like the paper in his mouth to look more jagged and more creative.</a:t>
            </a:r>
          </a:p>
          <a:p>
            <a:r>
              <a:rPr lang="en-US" sz="1600" dirty="0" smtClean="0"/>
              <a:t>Underneath the T-Rex is grass/groundcover and some type of single </a:t>
            </a:r>
            <a:r>
              <a:rPr lang="en-US" sz="1600" b="1" dirty="0" smtClean="0"/>
              <a:t>vivid blooming flower, plant or hatching egg or another image or beginning of a new start/time </a:t>
            </a:r>
            <a:r>
              <a:rPr lang="en-US" sz="1600" dirty="0" smtClean="0"/>
              <a:t>with our new system logo in it (MY EXPENSE REPORTS)</a:t>
            </a:r>
          </a:p>
          <a:p>
            <a:r>
              <a:rPr lang="en-US" sz="1600" dirty="0" smtClean="0"/>
              <a:t>The logo can be either red background or white only and cannot be modified but used at different angles</a:t>
            </a:r>
          </a:p>
          <a:p>
            <a:r>
              <a:rPr lang="en-US" sz="1600" dirty="0" smtClean="0"/>
              <a:t>We prefer no cartoon-like graphics</a:t>
            </a:r>
          </a:p>
          <a:p>
            <a:r>
              <a:rPr lang="en-US" sz="1600" dirty="0" smtClean="0"/>
              <a:t>Toyota preferences are for clean, more simple designs </a:t>
            </a:r>
          </a:p>
          <a:p>
            <a:r>
              <a:rPr lang="en-US" sz="1600" dirty="0" smtClean="0"/>
              <a:t>We want high impact picture that makes sense at a glance before the text is even read</a:t>
            </a:r>
          </a:p>
          <a:p>
            <a:r>
              <a:rPr lang="en-US" sz="1600" dirty="0" smtClean="0"/>
              <a:t>We will provide the Toyota “Green” Logo later in the process</a:t>
            </a:r>
          </a:p>
          <a:p>
            <a:endParaRPr lang="en-US" sz="1400" dirty="0" smtClean="0"/>
          </a:p>
        </p:txBody>
      </p:sp>
    </p:spTree>
    <p:extLst>
      <p:ext uri="{BB962C8B-B14F-4D97-AF65-F5344CB8AC3E}">
        <p14:creationId xmlns:p14="http://schemas.microsoft.com/office/powerpoint/2010/main" val="2129625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alpha val="61000"/>
          </a:schemeClr>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68645" y="-294210"/>
            <a:ext cx="6029209" cy="6676369"/>
          </a:xfrm>
        </p:spPr>
      </p:pic>
      <p:sp>
        <p:nvSpPr>
          <p:cNvPr id="2" name="Title 1"/>
          <p:cNvSpPr>
            <a:spLocks noGrp="1"/>
          </p:cNvSpPr>
          <p:nvPr>
            <p:ph type="title"/>
          </p:nvPr>
        </p:nvSpPr>
        <p:spPr>
          <a:xfrm>
            <a:off x="336430" y="365125"/>
            <a:ext cx="11017370" cy="1673507"/>
          </a:xfrm>
        </p:spPr>
        <p:txBody>
          <a:bodyPr>
            <a:normAutofit fontScale="90000"/>
          </a:bodyPr>
          <a:lstStyle/>
          <a:p>
            <a:r>
              <a:rPr lang="en-US" dirty="0" smtClean="0">
                <a:latin typeface="Aharoni" panose="02010803020104030203" pitchFamily="2" charset="-79"/>
                <a:cs typeface="Aharoni" panose="02010803020104030203" pitchFamily="2" charset="-79"/>
              </a:rPr>
              <a:t/>
            </a:r>
            <a:br>
              <a:rPr lang="en-US" dirty="0" smtClean="0">
                <a:latin typeface="Aharoni" panose="02010803020104030203" pitchFamily="2" charset="-79"/>
                <a:cs typeface="Aharoni" panose="02010803020104030203" pitchFamily="2" charset="-79"/>
              </a:rPr>
            </a:br>
            <a:r>
              <a:rPr lang="en-US" dirty="0" smtClean="0">
                <a:latin typeface="Aharoni" panose="02010803020104030203" pitchFamily="2" charset="-79"/>
                <a:cs typeface="Aharoni" panose="02010803020104030203" pitchFamily="2" charset="-79"/>
              </a:rPr>
              <a:t>Soon To Be Extinct…</a:t>
            </a:r>
            <a:br>
              <a:rPr lang="en-US" dirty="0" smtClean="0">
                <a:latin typeface="Aharoni" panose="02010803020104030203" pitchFamily="2" charset="-79"/>
                <a:cs typeface="Aharoni" panose="02010803020104030203" pitchFamily="2" charset="-79"/>
              </a:rPr>
            </a:br>
            <a:endParaRPr lang="en-US" dirty="0">
              <a:latin typeface="Aharoni" panose="02010803020104030203" pitchFamily="2" charset="-79"/>
              <a:cs typeface="Aharoni" panose="02010803020104030203" pitchFamily="2" charset="-79"/>
            </a:endParaRPr>
          </a:p>
        </p:txBody>
      </p:sp>
      <p:sp>
        <p:nvSpPr>
          <p:cNvPr id="9" name="Flowchart: Document 8"/>
          <p:cNvSpPr/>
          <p:nvPr/>
        </p:nvSpPr>
        <p:spPr>
          <a:xfrm rot="1478394">
            <a:off x="6118101" y="1652743"/>
            <a:ext cx="1550972" cy="1270352"/>
          </a:xfrm>
          <a:prstGeom prst="flowChartDocument">
            <a:avLst/>
          </a:prstGeom>
          <a:solidFill>
            <a:schemeClr val="tx1"/>
          </a:solidFill>
          <a:effectLst>
            <a:innerShdw blurRad="63500" dist="50800" dir="18900000">
              <a:prstClr val="black">
                <a:alpha val="50000"/>
              </a:prstClr>
            </a:innerShdw>
          </a:effectLst>
          <a:scene3d>
            <a:camera prst="isometricOffAxis2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smtClean="0">
                <a:effectLst>
                  <a:innerShdw blurRad="63500" dist="50800" dir="18900000">
                    <a:prstClr val="black">
                      <a:alpha val="50000"/>
                    </a:prstClr>
                  </a:innerShdw>
                </a:effectLst>
              </a:rPr>
              <a:t>eT&amp;E</a:t>
            </a:r>
            <a:endParaRPr lang="en-US" sz="3200" dirty="0">
              <a:effectLst>
                <a:innerShdw blurRad="63500" dist="50800" dir="18900000">
                  <a:prstClr val="black">
                    <a:alpha val="50000"/>
                  </a:prstClr>
                </a:innerShdw>
              </a:effectLst>
            </a:endParaRPr>
          </a:p>
        </p:txBody>
      </p:sp>
      <p:pic>
        <p:nvPicPr>
          <p:cNvPr id="40" name="Picture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2427" y="4061063"/>
            <a:ext cx="3841373" cy="2360197"/>
          </a:xfrm>
          <a:prstGeom prst="rect">
            <a:avLst/>
          </a:prstGeom>
        </p:spPr>
      </p:pic>
      <p:sp>
        <p:nvSpPr>
          <p:cNvPr id="36" name="Rectangle 35"/>
          <p:cNvSpPr/>
          <p:nvPr/>
        </p:nvSpPr>
        <p:spPr>
          <a:xfrm>
            <a:off x="0" y="3849511"/>
            <a:ext cx="4260916" cy="1200329"/>
          </a:xfrm>
          <a:prstGeom prst="rect">
            <a:avLst/>
          </a:prstGeom>
        </p:spPr>
        <p:txBody>
          <a:bodyPr wrap="square">
            <a:spAutoFit/>
          </a:bodyPr>
          <a:lstStyle/>
          <a:p>
            <a:pPr marL="285750" indent="-285750">
              <a:buSzPct val="151000"/>
              <a:buFont typeface="Arial" panose="020B0604020202020204" pitchFamily="34" charset="0"/>
              <a:buChar char="•"/>
            </a:pPr>
            <a:r>
              <a:rPr lang="en-US" dirty="0" smtClean="0"/>
              <a:t>Paperless &lt;INSERT Toyota Green Logo&gt;</a:t>
            </a:r>
            <a:endParaRPr lang="en-US" dirty="0"/>
          </a:p>
          <a:p>
            <a:pPr marL="285750" indent="-285750">
              <a:buSzPct val="151000"/>
              <a:buFont typeface="Arial" panose="020B0604020202020204" pitchFamily="34" charset="0"/>
              <a:buChar char="•"/>
            </a:pPr>
            <a:r>
              <a:rPr lang="en-US" dirty="0"/>
              <a:t>Mobility Functionality</a:t>
            </a:r>
          </a:p>
          <a:p>
            <a:pPr marL="285750" indent="-285750">
              <a:buSzPct val="151000"/>
              <a:buFont typeface="Arial" panose="020B0604020202020204" pitchFamily="34" charset="0"/>
              <a:buChar char="•"/>
            </a:pPr>
            <a:r>
              <a:rPr lang="en-US" dirty="0" smtClean="0"/>
              <a:t>Streamlined Reimbursement Process</a:t>
            </a:r>
          </a:p>
          <a:p>
            <a:pPr marL="285750" indent="-285750">
              <a:buSzPct val="151000"/>
              <a:buFont typeface="Arial" panose="020B0604020202020204" pitchFamily="34" charset="0"/>
              <a:buChar char="•"/>
            </a:pPr>
            <a:r>
              <a:rPr lang="en-US" dirty="0" smtClean="0"/>
              <a:t>Completely </a:t>
            </a:r>
            <a:r>
              <a:rPr lang="en-US" dirty="0"/>
              <a:t>Automated System</a:t>
            </a:r>
            <a:endParaRPr lang="en-US" dirty="0"/>
          </a:p>
        </p:txBody>
      </p:sp>
      <p:sp>
        <p:nvSpPr>
          <p:cNvPr id="37" name="TextBox 36"/>
          <p:cNvSpPr txBox="1"/>
          <p:nvPr/>
        </p:nvSpPr>
        <p:spPr>
          <a:xfrm>
            <a:off x="201354" y="180459"/>
            <a:ext cx="1659467" cy="369332"/>
          </a:xfrm>
          <a:prstGeom prst="rect">
            <a:avLst/>
          </a:prstGeom>
          <a:solidFill>
            <a:srgbClr val="FFFF00"/>
          </a:solidFill>
        </p:spPr>
        <p:txBody>
          <a:bodyPr wrap="square" rtlCol="0">
            <a:spAutoFit/>
          </a:bodyPr>
          <a:lstStyle/>
          <a:p>
            <a:r>
              <a:rPr lang="en-US" dirty="0" smtClean="0"/>
              <a:t>Example</a:t>
            </a:r>
            <a:endParaRPr lang="en-US" dirty="0"/>
          </a:p>
        </p:txBody>
      </p:sp>
      <p:pic>
        <p:nvPicPr>
          <p:cNvPr id="5" name="Picture 4"/>
          <p:cNvPicPr>
            <a:picLocks noChangeAspect="1"/>
          </p:cNvPicPr>
          <p:nvPr/>
        </p:nvPicPr>
        <p:blipFill>
          <a:blip r:embed="rId4"/>
          <a:stretch>
            <a:fillRect/>
          </a:stretch>
        </p:blipFill>
        <p:spPr>
          <a:xfrm>
            <a:off x="8263722" y="4892685"/>
            <a:ext cx="2294438" cy="651303"/>
          </a:xfrm>
          <a:prstGeom prst="rect">
            <a:avLst/>
          </a:prstGeom>
        </p:spPr>
      </p:pic>
      <p:pic>
        <p:nvPicPr>
          <p:cNvPr id="41" name="Picture 40"/>
          <p:cNvPicPr>
            <a:picLocks noChangeAspect="1"/>
          </p:cNvPicPr>
          <p:nvPr/>
        </p:nvPicPr>
        <p:blipFill>
          <a:blip r:embed="rId5"/>
          <a:stretch>
            <a:fillRect/>
          </a:stretch>
        </p:blipFill>
        <p:spPr>
          <a:xfrm>
            <a:off x="9215273" y="1602370"/>
            <a:ext cx="1747815" cy="2314674"/>
          </a:xfrm>
          <a:prstGeom prst="rect">
            <a:avLst/>
          </a:prstGeom>
        </p:spPr>
      </p:pic>
      <p:sp>
        <p:nvSpPr>
          <p:cNvPr id="45" name="TextBox 44"/>
          <p:cNvSpPr txBox="1"/>
          <p:nvPr/>
        </p:nvSpPr>
        <p:spPr>
          <a:xfrm>
            <a:off x="7360363" y="3849511"/>
            <a:ext cx="5057422" cy="707886"/>
          </a:xfrm>
          <a:prstGeom prst="rect">
            <a:avLst/>
          </a:prstGeom>
          <a:noFill/>
        </p:spPr>
        <p:txBody>
          <a:bodyPr wrap="square" rtlCol="0">
            <a:spAutoFit/>
          </a:bodyPr>
          <a:lstStyle/>
          <a:p>
            <a:r>
              <a:rPr lang="en-US" sz="4000" dirty="0" smtClean="0">
                <a:latin typeface="Aharoni" panose="02010803020104030203" pitchFamily="2" charset="-79"/>
                <a:ea typeface="+mj-ea"/>
                <a:cs typeface="Aharoni" panose="02010803020104030203" pitchFamily="2" charset="-79"/>
              </a:rPr>
              <a:t>Soon To Be Born</a:t>
            </a:r>
            <a:endParaRPr lang="en-US" sz="4000" dirty="0">
              <a:latin typeface="Aharoni" panose="02010803020104030203" pitchFamily="2" charset="-79"/>
              <a:ea typeface="+mj-ea"/>
              <a:cs typeface="Aharoni" panose="02010803020104030203" pitchFamily="2" charset="-79"/>
            </a:endParaRPr>
          </a:p>
        </p:txBody>
      </p:sp>
    </p:spTree>
    <p:extLst>
      <p:ext uri="{BB962C8B-B14F-4D97-AF65-F5344CB8AC3E}">
        <p14:creationId xmlns:p14="http://schemas.microsoft.com/office/powerpoint/2010/main" val="4062949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Toyota Road: Theme #2 Guidelines</a:t>
            </a:r>
            <a:endParaRPr lang="en-US" dirty="0"/>
          </a:p>
        </p:txBody>
      </p:sp>
      <p:sp>
        <p:nvSpPr>
          <p:cNvPr id="3" name="Content Placeholder 2"/>
          <p:cNvSpPr>
            <a:spLocks noGrp="1"/>
          </p:cNvSpPr>
          <p:nvPr>
            <p:ph idx="1"/>
          </p:nvPr>
        </p:nvSpPr>
        <p:spPr/>
        <p:txBody>
          <a:bodyPr/>
          <a:lstStyle/>
          <a:p>
            <a:r>
              <a:rPr lang="en-US" sz="1600" dirty="0" smtClean="0"/>
              <a:t>This option depicts that we are on the road to being ONE TOYOTA, where we have uniform policies, procedures and systems and this project is one of the first to create a united Toyota across North America.</a:t>
            </a:r>
          </a:p>
          <a:p>
            <a:r>
              <a:rPr lang="en-US" sz="1600" dirty="0"/>
              <a:t>We will provide the Toyota “Green” Logo later in the </a:t>
            </a:r>
            <a:r>
              <a:rPr lang="en-US" sz="1600" dirty="0" smtClean="0"/>
              <a:t>process</a:t>
            </a:r>
          </a:p>
          <a:p>
            <a:r>
              <a:rPr lang="en-US" sz="1600" dirty="0" smtClean="0"/>
              <a:t>Tags lines can be changed</a:t>
            </a:r>
            <a:endParaRPr lang="en-US" sz="1600" dirty="0"/>
          </a:p>
          <a:p>
            <a:endParaRPr lang="en-US" sz="1400" dirty="0"/>
          </a:p>
          <a:p>
            <a:endParaRPr lang="en-US" sz="1600" dirty="0" smtClean="0"/>
          </a:p>
          <a:p>
            <a:endParaRPr lang="en-US" dirty="0"/>
          </a:p>
        </p:txBody>
      </p:sp>
    </p:spTree>
    <p:extLst>
      <p:ext uri="{BB962C8B-B14F-4D97-AF65-F5344CB8AC3E}">
        <p14:creationId xmlns:p14="http://schemas.microsoft.com/office/powerpoint/2010/main" val="12626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7537" y="318977"/>
            <a:ext cx="7174538" cy="6177516"/>
          </a:xfrm>
          <a:prstGeom prst="rect">
            <a:avLst/>
          </a:prstGeom>
        </p:spPr>
      </p:pic>
      <p:sp>
        <p:nvSpPr>
          <p:cNvPr id="9" name="TextBox 8"/>
          <p:cNvSpPr txBox="1"/>
          <p:nvPr/>
        </p:nvSpPr>
        <p:spPr>
          <a:xfrm>
            <a:off x="3675682" y="416546"/>
            <a:ext cx="5571241" cy="1200329"/>
          </a:xfrm>
          <a:prstGeom prst="rect">
            <a:avLst/>
          </a:prstGeom>
          <a:noFill/>
        </p:spPr>
        <p:txBody>
          <a:bodyPr wrap="square" rtlCol="0">
            <a:spAutoFit/>
          </a:bodyPr>
          <a:lstStyle/>
          <a:p>
            <a:pPr algn="ctr"/>
            <a:r>
              <a:rPr lang="en-US" sz="3600" b="1" i="1" dirty="0" smtClean="0">
                <a:solidFill>
                  <a:schemeClr val="bg1"/>
                </a:solidFill>
              </a:rPr>
              <a:t>Moving Forward</a:t>
            </a:r>
            <a:r>
              <a:rPr lang="en-US" sz="3600" b="1" i="1" dirty="0" smtClean="0">
                <a:solidFill>
                  <a:schemeClr val="bg1"/>
                </a:solidFill>
              </a:rPr>
              <a:t> Together </a:t>
            </a:r>
            <a:endParaRPr lang="en-US" sz="3600" b="1" i="1" dirty="0" smtClean="0">
              <a:solidFill>
                <a:schemeClr val="bg1"/>
              </a:solidFill>
            </a:endParaRPr>
          </a:p>
          <a:p>
            <a:pPr algn="ctr"/>
            <a:r>
              <a:rPr lang="en-US" sz="3600" b="1" dirty="0" smtClean="0">
                <a:solidFill>
                  <a:srgbClr val="FF0000"/>
                </a:solidFill>
              </a:rPr>
              <a:t>ONE TOYOTA</a:t>
            </a:r>
            <a:endParaRPr lang="en-US" sz="3600" b="1" dirty="0">
              <a:solidFill>
                <a:srgbClr val="FF0000"/>
              </a:solidFill>
            </a:endParaRPr>
          </a:p>
        </p:txBody>
      </p:sp>
      <p:pic>
        <p:nvPicPr>
          <p:cNvPr id="10" name="Picture 9"/>
          <p:cNvPicPr>
            <a:picLocks noChangeAspect="1"/>
          </p:cNvPicPr>
          <p:nvPr/>
        </p:nvPicPr>
        <p:blipFill>
          <a:blip r:embed="rId3"/>
          <a:stretch>
            <a:fillRect/>
          </a:stretch>
        </p:blipFill>
        <p:spPr>
          <a:xfrm>
            <a:off x="4489415" y="4131733"/>
            <a:ext cx="3943774" cy="408919"/>
          </a:xfrm>
          <a:prstGeom prst="rect">
            <a:avLst/>
          </a:prstGeom>
        </p:spPr>
      </p:pic>
      <p:sp>
        <p:nvSpPr>
          <p:cNvPr id="11" name="TextBox 10"/>
          <p:cNvSpPr txBox="1"/>
          <p:nvPr/>
        </p:nvSpPr>
        <p:spPr>
          <a:xfrm>
            <a:off x="4703203" y="4602472"/>
            <a:ext cx="3516198" cy="584775"/>
          </a:xfrm>
          <a:prstGeom prst="rect">
            <a:avLst/>
          </a:prstGeom>
          <a:noFill/>
        </p:spPr>
        <p:txBody>
          <a:bodyPr wrap="square" rtlCol="0">
            <a:spAutoFit/>
          </a:bodyPr>
          <a:lstStyle/>
          <a:p>
            <a:pPr algn="ctr"/>
            <a:r>
              <a:rPr lang="en-US" sz="3200" dirty="0" smtClean="0">
                <a:solidFill>
                  <a:schemeClr val="bg1"/>
                </a:solidFill>
              </a:rPr>
              <a:t>Coming Soon!</a:t>
            </a:r>
            <a:endParaRPr lang="en-US" sz="3200" dirty="0">
              <a:solidFill>
                <a:schemeClr val="bg1"/>
              </a:solidFill>
            </a:endParaRPr>
          </a:p>
        </p:txBody>
      </p:sp>
      <p:sp>
        <p:nvSpPr>
          <p:cNvPr id="12" name="Rectangle 11"/>
          <p:cNvSpPr/>
          <p:nvPr/>
        </p:nvSpPr>
        <p:spPr>
          <a:xfrm>
            <a:off x="4330844" y="5327074"/>
            <a:ext cx="4260916" cy="1200329"/>
          </a:xfrm>
          <a:prstGeom prst="rect">
            <a:avLst/>
          </a:prstGeom>
        </p:spPr>
        <p:txBody>
          <a:bodyPr wrap="square">
            <a:spAutoFit/>
          </a:bodyPr>
          <a:lstStyle/>
          <a:p>
            <a:pPr marL="285750" indent="-285750">
              <a:buSzPct val="151000"/>
              <a:buFont typeface="Arial" panose="020B0604020202020204" pitchFamily="34" charset="0"/>
              <a:buChar char="•"/>
            </a:pPr>
            <a:r>
              <a:rPr lang="en-US" dirty="0" smtClean="0"/>
              <a:t>Paperless &lt;INSERT Toyota Green Logo&gt;</a:t>
            </a:r>
            <a:endParaRPr lang="en-US" dirty="0"/>
          </a:p>
          <a:p>
            <a:pPr marL="285750" indent="-285750">
              <a:buSzPct val="151000"/>
              <a:buFont typeface="Arial" panose="020B0604020202020204" pitchFamily="34" charset="0"/>
              <a:buChar char="•"/>
            </a:pPr>
            <a:r>
              <a:rPr lang="en-US" dirty="0"/>
              <a:t>Mobility Functionality</a:t>
            </a:r>
          </a:p>
          <a:p>
            <a:pPr marL="285750" indent="-285750">
              <a:buSzPct val="151000"/>
              <a:buFont typeface="Arial" panose="020B0604020202020204" pitchFamily="34" charset="0"/>
              <a:buChar char="•"/>
            </a:pPr>
            <a:r>
              <a:rPr lang="en-US" dirty="0" smtClean="0"/>
              <a:t>Streamlined Reimbursement Process</a:t>
            </a:r>
          </a:p>
          <a:p>
            <a:pPr marL="285750" indent="-285750">
              <a:buSzPct val="151000"/>
              <a:buFont typeface="Arial" panose="020B0604020202020204" pitchFamily="34" charset="0"/>
              <a:buChar char="•"/>
            </a:pPr>
            <a:r>
              <a:rPr lang="en-US" dirty="0" smtClean="0"/>
              <a:t>Completely </a:t>
            </a:r>
            <a:r>
              <a:rPr lang="en-US" dirty="0"/>
              <a:t>Automated System</a:t>
            </a:r>
            <a:endParaRPr lang="en-US" dirty="0"/>
          </a:p>
        </p:txBody>
      </p:sp>
      <p:sp>
        <p:nvSpPr>
          <p:cNvPr id="6" name="TextBox 5"/>
          <p:cNvSpPr txBox="1"/>
          <p:nvPr/>
        </p:nvSpPr>
        <p:spPr>
          <a:xfrm>
            <a:off x="169333" y="318977"/>
            <a:ext cx="1659467" cy="369332"/>
          </a:xfrm>
          <a:prstGeom prst="rect">
            <a:avLst/>
          </a:prstGeom>
          <a:solidFill>
            <a:srgbClr val="FFFF00"/>
          </a:solidFill>
        </p:spPr>
        <p:txBody>
          <a:bodyPr wrap="square" rtlCol="0">
            <a:spAutoFit/>
          </a:bodyPr>
          <a:lstStyle/>
          <a:p>
            <a:r>
              <a:rPr lang="en-US" dirty="0" smtClean="0"/>
              <a:t>Example A</a:t>
            </a:r>
            <a:endParaRPr lang="en-US" dirty="0"/>
          </a:p>
        </p:txBody>
      </p:sp>
    </p:spTree>
    <p:extLst>
      <p:ext uri="{BB962C8B-B14F-4D97-AF65-F5344CB8AC3E}">
        <p14:creationId xmlns:p14="http://schemas.microsoft.com/office/powerpoint/2010/main" val="3826396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2115" y="584463"/>
            <a:ext cx="7833675" cy="5759776"/>
          </a:xfrm>
          <a:prstGeom prst="rect">
            <a:avLst/>
          </a:prstGeom>
        </p:spPr>
      </p:pic>
      <p:pic>
        <p:nvPicPr>
          <p:cNvPr id="3" name="Picture 2"/>
          <p:cNvPicPr>
            <a:picLocks noChangeAspect="1"/>
          </p:cNvPicPr>
          <p:nvPr/>
        </p:nvPicPr>
        <p:blipFill>
          <a:blip r:embed="rId3"/>
          <a:stretch>
            <a:fillRect/>
          </a:stretch>
        </p:blipFill>
        <p:spPr>
          <a:xfrm>
            <a:off x="2432114" y="935004"/>
            <a:ext cx="7833675" cy="651303"/>
          </a:xfrm>
          <a:prstGeom prst="rect">
            <a:avLst/>
          </a:prstGeom>
        </p:spPr>
      </p:pic>
      <p:sp>
        <p:nvSpPr>
          <p:cNvPr id="4" name="TextBox 3"/>
          <p:cNvSpPr txBox="1"/>
          <p:nvPr/>
        </p:nvSpPr>
        <p:spPr>
          <a:xfrm>
            <a:off x="3666254" y="3005868"/>
            <a:ext cx="5571241" cy="1754326"/>
          </a:xfrm>
          <a:prstGeom prst="rect">
            <a:avLst/>
          </a:prstGeom>
          <a:noFill/>
        </p:spPr>
        <p:txBody>
          <a:bodyPr wrap="square" rtlCol="0">
            <a:spAutoFit/>
          </a:bodyPr>
          <a:lstStyle/>
          <a:p>
            <a:pPr algn="ctr"/>
            <a:r>
              <a:rPr lang="en-US" sz="3600" b="1" dirty="0" smtClean="0">
                <a:solidFill>
                  <a:srgbClr val="FF0000"/>
                </a:solidFill>
              </a:rPr>
              <a:t>ONE TOYOTA</a:t>
            </a:r>
          </a:p>
          <a:p>
            <a:pPr algn="ctr"/>
            <a:r>
              <a:rPr lang="en-US" sz="3600" b="1" dirty="0" smtClean="0">
                <a:solidFill>
                  <a:srgbClr val="FF0000"/>
                </a:solidFill>
              </a:rPr>
              <a:t>Moving Forward</a:t>
            </a:r>
            <a:r>
              <a:rPr lang="en-US" sz="3600" b="1" dirty="0" smtClean="0">
                <a:solidFill>
                  <a:srgbClr val="FF0000"/>
                </a:solidFill>
              </a:rPr>
              <a:t> Together </a:t>
            </a:r>
            <a:endParaRPr lang="en-US" sz="3600" b="1" dirty="0" smtClean="0">
              <a:solidFill>
                <a:srgbClr val="FF0000"/>
              </a:solidFill>
            </a:endParaRPr>
          </a:p>
          <a:p>
            <a:pPr algn="ctr"/>
            <a:endParaRPr lang="en-US" sz="3600" b="1" dirty="0">
              <a:solidFill>
                <a:srgbClr val="FF0000"/>
              </a:solidFill>
            </a:endParaRPr>
          </a:p>
        </p:txBody>
      </p:sp>
      <p:sp>
        <p:nvSpPr>
          <p:cNvPr id="5" name="TextBox 4"/>
          <p:cNvSpPr txBox="1"/>
          <p:nvPr/>
        </p:nvSpPr>
        <p:spPr>
          <a:xfrm>
            <a:off x="4590852" y="2095041"/>
            <a:ext cx="3516198" cy="584775"/>
          </a:xfrm>
          <a:prstGeom prst="rect">
            <a:avLst/>
          </a:prstGeom>
          <a:noFill/>
        </p:spPr>
        <p:txBody>
          <a:bodyPr wrap="square" rtlCol="0">
            <a:spAutoFit/>
          </a:bodyPr>
          <a:lstStyle/>
          <a:p>
            <a:pPr algn="ctr"/>
            <a:r>
              <a:rPr lang="en-US" sz="3200" dirty="0" smtClean="0"/>
              <a:t>Coming Soon!</a:t>
            </a:r>
            <a:endParaRPr lang="en-US" sz="3200" dirty="0"/>
          </a:p>
        </p:txBody>
      </p:sp>
      <p:sp>
        <p:nvSpPr>
          <p:cNvPr id="6" name="Rectangle 5"/>
          <p:cNvSpPr/>
          <p:nvPr/>
        </p:nvSpPr>
        <p:spPr>
          <a:xfrm>
            <a:off x="4515438" y="4834537"/>
            <a:ext cx="4260916" cy="1200329"/>
          </a:xfrm>
          <a:prstGeom prst="rect">
            <a:avLst/>
          </a:prstGeom>
        </p:spPr>
        <p:txBody>
          <a:bodyPr wrap="square">
            <a:spAutoFit/>
          </a:bodyPr>
          <a:lstStyle/>
          <a:p>
            <a:pPr marL="285750" indent="-285750">
              <a:buSzPct val="151000"/>
              <a:buFont typeface="Arial" panose="020B0604020202020204" pitchFamily="34" charset="0"/>
              <a:buChar char="•"/>
            </a:pPr>
            <a:r>
              <a:rPr lang="en-US" dirty="0" smtClean="0"/>
              <a:t>Paperless &lt;INSERT Toyota Green Logo&gt;</a:t>
            </a:r>
            <a:endParaRPr lang="en-US" dirty="0"/>
          </a:p>
          <a:p>
            <a:pPr marL="285750" indent="-285750">
              <a:buSzPct val="151000"/>
              <a:buFont typeface="Arial" panose="020B0604020202020204" pitchFamily="34" charset="0"/>
              <a:buChar char="•"/>
            </a:pPr>
            <a:r>
              <a:rPr lang="en-US" dirty="0"/>
              <a:t>Mobility Functionality</a:t>
            </a:r>
          </a:p>
          <a:p>
            <a:pPr marL="285750" indent="-285750">
              <a:buSzPct val="151000"/>
              <a:buFont typeface="Arial" panose="020B0604020202020204" pitchFamily="34" charset="0"/>
              <a:buChar char="•"/>
            </a:pPr>
            <a:r>
              <a:rPr lang="en-US" dirty="0" smtClean="0"/>
              <a:t>Streamlined Reimbursement Process</a:t>
            </a:r>
          </a:p>
          <a:p>
            <a:pPr marL="285750" indent="-285750">
              <a:buSzPct val="151000"/>
              <a:buFont typeface="Arial" panose="020B0604020202020204" pitchFamily="34" charset="0"/>
              <a:buChar char="•"/>
            </a:pPr>
            <a:r>
              <a:rPr lang="en-US" dirty="0" smtClean="0"/>
              <a:t>Completely </a:t>
            </a:r>
            <a:r>
              <a:rPr lang="en-US" dirty="0"/>
              <a:t>Automated System</a:t>
            </a:r>
            <a:endParaRPr lang="en-US" dirty="0"/>
          </a:p>
        </p:txBody>
      </p:sp>
      <p:sp>
        <p:nvSpPr>
          <p:cNvPr id="7" name="TextBox 6"/>
          <p:cNvSpPr txBox="1"/>
          <p:nvPr/>
        </p:nvSpPr>
        <p:spPr>
          <a:xfrm>
            <a:off x="169333" y="318977"/>
            <a:ext cx="1659467" cy="369332"/>
          </a:xfrm>
          <a:prstGeom prst="rect">
            <a:avLst/>
          </a:prstGeom>
          <a:solidFill>
            <a:srgbClr val="FFFF00"/>
          </a:solidFill>
        </p:spPr>
        <p:txBody>
          <a:bodyPr wrap="square" rtlCol="0">
            <a:spAutoFit/>
          </a:bodyPr>
          <a:lstStyle/>
          <a:p>
            <a:r>
              <a:rPr lang="en-US" dirty="0" smtClean="0"/>
              <a:t>Example B</a:t>
            </a:r>
            <a:endParaRPr lang="en-US" dirty="0"/>
          </a:p>
        </p:txBody>
      </p:sp>
    </p:spTree>
    <p:extLst>
      <p:ext uri="{BB962C8B-B14F-4D97-AF65-F5344CB8AC3E}">
        <p14:creationId xmlns:p14="http://schemas.microsoft.com/office/powerpoint/2010/main" val="1528348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New System Logo</a:t>
            </a:r>
            <a:endParaRPr lang="en-US" dirty="0"/>
          </a:p>
        </p:txBody>
      </p:sp>
      <p:pic>
        <p:nvPicPr>
          <p:cNvPr id="4" name="Content Placeholder 3"/>
          <p:cNvPicPr>
            <a:picLocks noGrp="1" noChangeAspect="1"/>
          </p:cNvPicPr>
          <p:nvPr>
            <p:ph idx="1"/>
          </p:nvPr>
        </p:nvPicPr>
        <p:blipFill>
          <a:blip r:embed="rId2"/>
          <a:stretch>
            <a:fillRect/>
          </a:stretch>
        </p:blipFill>
        <p:spPr>
          <a:xfrm>
            <a:off x="1790700" y="3610769"/>
            <a:ext cx="8610600" cy="781050"/>
          </a:xfrm>
          <a:prstGeom prst="rect">
            <a:avLst/>
          </a:prstGeom>
        </p:spPr>
      </p:pic>
      <p:pic>
        <p:nvPicPr>
          <p:cNvPr id="5" name="Picture 4"/>
          <p:cNvPicPr>
            <a:picLocks noChangeAspect="1"/>
          </p:cNvPicPr>
          <p:nvPr/>
        </p:nvPicPr>
        <p:blipFill>
          <a:blip r:embed="rId3"/>
          <a:stretch>
            <a:fillRect/>
          </a:stretch>
        </p:blipFill>
        <p:spPr>
          <a:xfrm>
            <a:off x="838200" y="2152453"/>
            <a:ext cx="10144125" cy="762000"/>
          </a:xfrm>
          <a:prstGeom prst="rect">
            <a:avLst/>
          </a:prstGeom>
        </p:spPr>
      </p:pic>
    </p:spTree>
    <p:extLst>
      <p:ext uri="{BB962C8B-B14F-4D97-AF65-F5344CB8AC3E}">
        <p14:creationId xmlns:p14="http://schemas.microsoft.com/office/powerpoint/2010/main" val="21740195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Legacy System Logo (Being Retired)</a:t>
            </a:r>
            <a:endParaRPr lang="en-US" dirty="0"/>
          </a:p>
        </p:txBody>
      </p:sp>
      <p:pic>
        <p:nvPicPr>
          <p:cNvPr id="3" name="Picture 2"/>
          <p:cNvPicPr>
            <a:picLocks noChangeAspect="1"/>
          </p:cNvPicPr>
          <p:nvPr/>
        </p:nvPicPr>
        <p:blipFill>
          <a:blip r:embed="rId2"/>
          <a:stretch>
            <a:fillRect/>
          </a:stretch>
        </p:blipFill>
        <p:spPr>
          <a:xfrm>
            <a:off x="4640981" y="2733773"/>
            <a:ext cx="1552575" cy="627619"/>
          </a:xfrm>
          <a:prstGeom prst="rect">
            <a:avLst/>
          </a:prstGeom>
        </p:spPr>
      </p:pic>
    </p:spTree>
    <p:extLst>
      <p:ext uri="{BB962C8B-B14F-4D97-AF65-F5344CB8AC3E}">
        <p14:creationId xmlns:p14="http://schemas.microsoft.com/office/powerpoint/2010/main" val="2410173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Required Formats</a:t>
            </a:r>
            <a:endParaRPr lang="en-US" dirty="0"/>
          </a:p>
        </p:txBody>
      </p:sp>
      <p:sp>
        <p:nvSpPr>
          <p:cNvPr id="3" name="Content Placeholder 2"/>
          <p:cNvSpPr>
            <a:spLocks noGrp="1"/>
          </p:cNvSpPr>
          <p:nvPr>
            <p:ph idx="1"/>
          </p:nvPr>
        </p:nvSpPr>
        <p:spPr>
          <a:xfrm>
            <a:off x="838200" y="1470580"/>
            <a:ext cx="10515600" cy="4883085"/>
          </a:xfrm>
          <a:ln w="12700">
            <a:solidFill>
              <a:schemeClr val="tx1"/>
            </a:solidFill>
          </a:ln>
        </p:spPr>
        <p:txBody>
          <a:bodyPr>
            <a:normAutofit fontScale="55000" lnSpcReduction="20000"/>
          </a:bodyPr>
          <a:lstStyle/>
          <a:p>
            <a:pPr marL="0" indent="0">
              <a:buNone/>
            </a:pPr>
            <a:r>
              <a:rPr lang="en-US" sz="2900" dirty="0">
                <a:solidFill>
                  <a:srgbClr val="FF0000"/>
                </a:solidFill>
              </a:rPr>
              <a:t>Formatted for a 6 foot Poster </a:t>
            </a:r>
          </a:p>
          <a:p>
            <a:r>
              <a:rPr lang="en-US" sz="2900" dirty="0"/>
              <a:t>PDF</a:t>
            </a:r>
          </a:p>
          <a:p>
            <a:r>
              <a:rPr lang="en-US" sz="2900" dirty="0"/>
              <a:t>Resolution : HIGH</a:t>
            </a:r>
          </a:p>
          <a:p>
            <a:r>
              <a:rPr lang="en-US" sz="2900" dirty="0"/>
              <a:t>Size : 100%</a:t>
            </a:r>
          </a:p>
          <a:p>
            <a:r>
              <a:rPr lang="en-US" sz="2900" dirty="0"/>
              <a:t>This means that images should be CMYK - Cyan, Magenta, Yellow and Black.</a:t>
            </a:r>
          </a:p>
          <a:p>
            <a:pPr marL="0" indent="0">
              <a:buNone/>
            </a:pPr>
            <a:r>
              <a:rPr lang="en-US" sz="2900" dirty="0"/>
              <a:t> </a:t>
            </a:r>
          </a:p>
          <a:p>
            <a:pPr marL="0" indent="0">
              <a:buNone/>
            </a:pPr>
            <a:r>
              <a:rPr lang="en-US" sz="2900" dirty="0"/>
              <a:t> </a:t>
            </a:r>
          </a:p>
          <a:p>
            <a:pPr marL="0" indent="0">
              <a:buNone/>
            </a:pPr>
            <a:r>
              <a:rPr lang="en-US" sz="2900" dirty="0">
                <a:solidFill>
                  <a:srgbClr val="FF0000"/>
                </a:solidFill>
              </a:rPr>
              <a:t>Formatted for Email &amp; websites</a:t>
            </a:r>
          </a:p>
          <a:p>
            <a:r>
              <a:rPr lang="en-US" sz="2900" dirty="0"/>
              <a:t>.jpg  &amp; .Gig</a:t>
            </a:r>
          </a:p>
          <a:p>
            <a:r>
              <a:rPr lang="en-US" sz="2900" dirty="0" smtClean="0"/>
              <a:t>High </a:t>
            </a:r>
            <a:r>
              <a:rPr lang="en-US" sz="2900" dirty="0"/>
              <a:t>resolution</a:t>
            </a:r>
          </a:p>
          <a:p>
            <a:r>
              <a:rPr lang="en-US" sz="2900" dirty="0"/>
              <a:t>300dpi</a:t>
            </a:r>
          </a:p>
          <a:p>
            <a:r>
              <a:rPr lang="en-US" sz="2900" dirty="0"/>
              <a:t>RGB</a:t>
            </a:r>
          </a:p>
          <a:p>
            <a:pPr marL="0" indent="0">
              <a:buNone/>
            </a:pPr>
            <a:r>
              <a:rPr lang="en-US" sz="2900" dirty="0"/>
              <a:t> </a:t>
            </a:r>
          </a:p>
          <a:p>
            <a:pPr marL="0" indent="0">
              <a:buNone/>
            </a:pPr>
            <a:r>
              <a:rPr lang="en-US" sz="2900" dirty="0">
                <a:solidFill>
                  <a:srgbClr val="FF0000"/>
                </a:solidFill>
              </a:rPr>
              <a:t>Formatted in PDF for Flyer</a:t>
            </a:r>
          </a:p>
          <a:p>
            <a:r>
              <a:rPr lang="en-US" sz="2900" dirty="0"/>
              <a:t>High resolution</a:t>
            </a:r>
          </a:p>
          <a:p>
            <a:r>
              <a:rPr lang="en-US" sz="2900" dirty="0"/>
              <a:t>Size 100%</a:t>
            </a:r>
          </a:p>
          <a:p>
            <a:endParaRPr lang="en-US" dirty="0"/>
          </a:p>
        </p:txBody>
      </p:sp>
    </p:spTree>
    <p:extLst>
      <p:ext uri="{BB962C8B-B14F-4D97-AF65-F5344CB8AC3E}">
        <p14:creationId xmlns:p14="http://schemas.microsoft.com/office/powerpoint/2010/main" val="14031788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3103</TotalTime>
  <Words>463</Words>
  <Application>Microsoft Office PowerPoint</Application>
  <PresentationFormat>Widescreen</PresentationFormat>
  <Paragraphs>62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Aharoni</vt:lpstr>
      <vt:lpstr>Arial</vt:lpstr>
      <vt:lpstr>Calibri</vt:lpstr>
      <vt:lpstr>Calibri Light</vt:lpstr>
      <vt:lpstr>Office Theme</vt:lpstr>
      <vt:lpstr>Toyota North America</vt:lpstr>
      <vt:lpstr>T-Rex: Theme #1 Guidelines</vt:lpstr>
      <vt:lpstr> Soon To Be Extinct… </vt:lpstr>
      <vt:lpstr>Toyota Road: Theme #2 Guidelines</vt:lpstr>
      <vt:lpstr>PowerPoint Presentation</vt:lpstr>
      <vt:lpstr>PowerPoint Presentation</vt:lpstr>
      <vt:lpstr>New System Logo</vt:lpstr>
      <vt:lpstr>Legacy System Logo (Being Retired)</vt:lpstr>
      <vt:lpstr>Required Formats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 Duffaut</dc:creator>
  <cp:keywords> </cp:keywords>
  <cp:lastModifiedBy>Gina Polny (TMS)</cp:lastModifiedBy>
  <cp:revision>101</cp:revision>
  <dcterms:created xsi:type="dcterms:W3CDTF">2015-06-15T20:07:56Z</dcterms:created>
  <dcterms:modified xsi:type="dcterms:W3CDTF">2015-06-18T23:37:24Z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039b278c-6cb2-45aa-9ff9-e5c9b5c20415</vt:lpwstr>
  </property>
  <property fmtid="{D5CDD505-2E9C-101B-9397-08002B2CF9AE}" pid="3" name="xClassification">
    <vt:lpwstr> </vt:lpwstr>
  </property>
</Properties>
</file>